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593DCA-9517-42EA-9F9D-9EE0372C434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22A348-C92F-4646-87D0-5600FD5F0BC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C01C8F-1063-4B4E-BA0C-2476386CF78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9F6ADA-823D-442C-B6A0-F951D7352B6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AA56A8-46E3-446D-B0E5-FBAA207EBE1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BAFA1A-389E-4B6D-8285-71C83C302C7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4C4928-2E42-4951-82EB-BF07FDC470E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7CDF10-45CB-45F1-847C-2A02DC4A5EA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C2F606-F3FC-4699-8D1C-3E25022101B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4C5B74-CEB0-41EA-80E3-5DEBB762528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65BABD-06AE-4DEC-A333-C30DDDF97D3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E103C8-9A81-4777-BD57-3432144938A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A6249A-5729-4C98-A8E5-9A7585F81AA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25ED54-5921-4515-A5CF-C3166446A73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2F9BE8-62AC-4D78-AB28-A1C9027EC17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A77088-B06B-465B-A251-7CF0666B4EA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0F4C7E-C561-4ED2-8D23-F565F0797FB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D16379-10B0-4F8D-8B32-93B26026B7B9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41CE9F-EDE9-445E-87F2-D542C664CE6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1F9270-1C92-4C26-9748-84DD64EE984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2116BC-C540-4E80-8975-CCB40489DBD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857339-8936-4D2F-B049-773381EE15D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1B550A-BEED-4E76-AE43-C1606AB5E640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EDDE04-8430-4FA6-89DD-02157BDC6083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E7A027-A076-4A4A-A519-E57671A601A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7EA27D-4F59-4DA1-852F-BCCA4F5CE71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D800EC-D73F-4169-A7A4-8791929B27D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4542E7-826C-4BF8-819E-BB1E091C0FD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E85FBE-8D44-4548-A25E-A1EFCC646D68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CDF96F-C22A-4769-BC7A-6E66C4D24C99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E1F1F32-088F-458E-A196-3768DE1C13E7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ED4530C-6642-4C09-926D-6C9C06C66FDD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B3AC851-A60B-4F67-A96E-BA08F59A885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6E0052-9A39-413C-A534-46B4632B0D91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9DDB226-A0A2-4712-A272-7C98736D1D2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245A29E-05B4-40BE-B777-4462ABAB1497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82344D-6C32-4B2B-926D-127E886D649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3591E73-884B-49E8-9E55-36601D2FC557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705CDA2-A800-4B4E-8F52-B154F443965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03AB35C-9712-4D4A-B93F-AB07D2CA14C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A48D0F3-B1DD-49E3-BC57-07928DE24992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EA91666-0D8F-4C58-82E4-6C334EE9DBC6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92A78D5-28E0-4C44-B443-5EEDEDE74BCC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F48255F-441A-4DAC-A895-32D70DBD9EB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C7B382-1AF5-46A6-8FFD-1D81678AF455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238A46-3DE7-4BC4-85FE-9ABC35CB6B6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91FADC3-4745-4893-B4B5-87C9DA631929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036EF29-8997-4112-876F-73774D6CEFF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F230AC-526C-4BA2-B69C-6745B47EEAC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81209F-7746-41A0-A782-AECD2C6E6B2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4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6F21D2-AF10-489B-9A46-E40CE6842D1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63;p1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126" name="Google Shape;64;p1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65;p1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0F1073-5412-4CC0-BF97-E807AEA0C26E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solyanka.org/art_code" TargetMode="External"/><Relationship Id="rId2" Type="http://schemas.openxmlformats.org/officeDocument/2006/relationships/hyperlink" Target="https://www.artbreeder.com/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openai.com/blog/openai-five/" TargetMode="External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www.nytimes.com/2016/12/14/magazine/the-great-ai-awakening.html" TargetMode="External"/><Relationship Id="rId3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habr.com/ru/company/yandex/blog/336094/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Машинное обучение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Введение. k-NN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(19.09.2023)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616E51-DB87-43C7-A0A9-519F57AA070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Создание нового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4B111E8-25B7-410F-A4CB-6EF7BEF477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2" name="Google Shape;228;p37"/>
          <p:cNvSpPr/>
          <p:nvPr/>
        </p:nvSpPr>
        <p:spPr>
          <a:xfrm>
            <a:off x="597600" y="1490040"/>
            <a:ext cx="42426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Выставка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И еще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3" name="Google Shape;229;p37" descr=""/>
          <p:cNvPicPr/>
          <p:nvPr/>
        </p:nvPicPr>
        <p:blipFill>
          <a:blip r:embed="rId3"/>
          <a:stretch/>
        </p:blipFill>
        <p:spPr>
          <a:xfrm>
            <a:off x="5044680" y="1400040"/>
            <a:ext cx="3103200" cy="310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Апогей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CF6267-6CC5-4DD1-A3F2-BD7A4229926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6" name="Google Shape;236;p38" descr=""/>
          <p:cNvPicPr/>
          <p:nvPr/>
        </p:nvPicPr>
        <p:blipFill>
          <a:blip r:embed="rId1"/>
          <a:srcRect l="0" t="39997" r="52655" b="5230"/>
          <a:stretch/>
        </p:blipFill>
        <p:spPr>
          <a:xfrm>
            <a:off x="3721320" y="1050480"/>
            <a:ext cx="5110560" cy="332568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237;p38"/>
          <p:cNvSpPr/>
          <p:nvPr/>
        </p:nvSpPr>
        <p:spPr>
          <a:xfrm>
            <a:off x="162000" y="4503600"/>
            <a:ext cx="3325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https://openai.com/blog/openai-five/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такое этот ваш ML?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B70CBF-730D-4073-B3E9-AC7FAB40B4A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0" name="Google Shape;244;p39"/>
          <p:cNvSpPr/>
          <p:nvPr/>
        </p:nvSpPr>
        <p:spPr>
          <a:xfrm>
            <a:off x="729360" y="1410120"/>
            <a:ext cx="768852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Машинное обучение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 — это наука, изучающая алгоритмы, автоматически улучшающиеся благодаря опыту.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Google Shape;245;p39"/>
          <p:cNvSpPr/>
          <p:nvPr/>
        </p:nvSpPr>
        <p:spPr>
          <a:xfrm>
            <a:off x="594720" y="2323440"/>
            <a:ext cx="6582600" cy="23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Перевести текст с одного языка на другой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Диагностировать болезнь по симптомам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Сравнить, какой из двух документов в интернете лучше подходит под данный поисковый запрос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Сказать, что изображено на картинке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Оценить, по какой цене удастся продать квартиру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Данные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6E862E1-CEFB-4D72-AE54-4F801E3832C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14" name="Google Shape;252;p40"/>
          <p:cNvGrpSpPr/>
          <p:nvPr/>
        </p:nvGrpSpPr>
        <p:grpSpPr>
          <a:xfrm>
            <a:off x="1884960" y="1273680"/>
            <a:ext cx="2434680" cy="1370520"/>
            <a:chOff x="1884960" y="1273680"/>
            <a:chExt cx="2434680" cy="1370520"/>
          </a:xfrm>
        </p:grpSpPr>
        <p:pic>
          <p:nvPicPr>
            <p:cNvPr id="215" name="Google Shape;253;p40" descr=""/>
            <p:cNvPicPr/>
            <p:nvPr/>
          </p:nvPicPr>
          <p:blipFill>
            <a:blip r:embed="rId1"/>
            <a:stretch/>
          </p:blipFill>
          <p:spPr>
            <a:xfrm>
              <a:off x="1884960" y="1273680"/>
              <a:ext cx="2434680" cy="1370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6" name="Google Shape;254;p40"/>
            <p:cNvSpPr/>
            <p:nvPr/>
          </p:nvSpPr>
          <p:spPr>
            <a:xfrm>
              <a:off x="1940040" y="2055600"/>
              <a:ext cx="122220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ff0000"/>
                  </a:solidFill>
                  <a:latin typeface="Arial"/>
                  <a:ea typeface="Arial"/>
                </a:rPr>
                <a:t>much learn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17" name="Google Shape;255;p40" descr=""/>
          <p:cNvPicPr/>
          <p:nvPr/>
        </p:nvPicPr>
        <p:blipFill>
          <a:blip r:embed="rId2"/>
          <a:stretch/>
        </p:blipFill>
        <p:spPr>
          <a:xfrm>
            <a:off x="5386680" y="1143720"/>
            <a:ext cx="3031200" cy="1469520"/>
          </a:xfrm>
          <a:prstGeom prst="rect">
            <a:avLst/>
          </a:prstGeom>
          <a:ln w="28575">
            <a:solidFill>
              <a:srgbClr val="ffffff"/>
            </a:solidFill>
            <a:round/>
          </a:ln>
        </p:spPr>
      </p:pic>
      <p:pic>
        <p:nvPicPr>
          <p:cNvPr id="218" name="Google Shape;256;p40" descr=""/>
          <p:cNvPicPr/>
          <p:nvPr/>
        </p:nvPicPr>
        <p:blipFill>
          <a:blip r:embed="rId3"/>
          <a:stretch/>
        </p:blipFill>
        <p:spPr>
          <a:xfrm>
            <a:off x="5264640" y="3272400"/>
            <a:ext cx="2664360" cy="143712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257;p40" descr=""/>
          <p:cNvPicPr/>
          <p:nvPr/>
        </p:nvPicPr>
        <p:blipFill>
          <a:blip r:embed="rId4"/>
          <a:stretch/>
        </p:blipFill>
        <p:spPr>
          <a:xfrm>
            <a:off x="1128960" y="2855520"/>
            <a:ext cx="2896920" cy="215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Виды задач. Обучение с учителем. Supervised learning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152173-6DBE-4375-A3FC-04D50957E20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Виды задач. Обучение без учителя. Unsupervised learning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241724-D15E-4475-B5EA-6387B0B4595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Вопрос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0DC7F1-3EB3-496C-8340-76033DB5677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" name="Google Shape;276;p43"/>
          <p:cNvSpPr/>
          <p:nvPr/>
        </p:nvSpPr>
        <p:spPr>
          <a:xfrm>
            <a:off x="729360" y="1355400"/>
            <a:ext cx="80841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Определите, относятся ли следующие задачи к обучению с учителем, или без, или к чему-то другому?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Google Shape;277;p43"/>
          <p:cNvSpPr/>
          <p:nvPr/>
        </p:nvSpPr>
        <p:spPr>
          <a:xfrm>
            <a:off x="678960" y="2087640"/>
            <a:ext cx="5496840" cy="24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Предсказание курса евро к доллару на следующий день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Стилизация текста. Например, детоксификация текста: «Ясно.» ⟶ «Ясно^^»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Поиск котов на изображениях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Поиск наборов продуктов, которые покупают посетители магазина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Обучение бота играть в компьютер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Google Shape;278;p43" descr=""/>
          <p:cNvPicPr/>
          <p:nvPr/>
        </p:nvPicPr>
        <p:blipFill>
          <a:blip r:embed="rId1"/>
          <a:stretch/>
        </p:blipFill>
        <p:spPr>
          <a:xfrm>
            <a:off x="6833880" y="2037960"/>
            <a:ext cx="1931040" cy="257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будет происходить?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B8B7C0-D3EA-4FD8-AC53-93409095C1A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1" name="Google Shape;285;p44"/>
          <p:cNvSpPr/>
          <p:nvPr/>
        </p:nvSpPr>
        <p:spPr>
          <a:xfrm>
            <a:off x="405000" y="2251800"/>
            <a:ext cx="1465200" cy="395640"/>
          </a:xfrm>
          <a:prstGeom prst="rect">
            <a:avLst/>
          </a:prstGeom>
          <a:noFill/>
          <a:ln w="28575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X_train, y_train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32" name="Google Shape;286;p44"/>
          <p:cNvGrpSpPr/>
          <p:nvPr/>
        </p:nvGrpSpPr>
        <p:grpSpPr>
          <a:xfrm>
            <a:off x="3032280" y="1672560"/>
            <a:ext cx="1601640" cy="1401840"/>
            <a:chOff x="3032280" y="1672560"/>
            <a:chExt cx="1601640" cy="1401840"/>
          </a:xfrm>
        </p:grpSpPr>
        <p:grpSp>
          <p:nvGrpSpPr>
            <p:cNvPr id="233" name="Google Shape;287;p44"/>
            <p:cNvGrpSpPr/>
            <p:nvPr/>
          </p:nvGrpSpPr>
          <p:grpSpPr>
            <a:xfrm>
              <a:off x="3063240" y="1672560"/>
              <a:ext cx="1570680" cy="1401840"/>
              <a:chOff x="3063240" y="1672560"/>
              <a:chExt cx="1570680" cy="1401840"/>
            </a:xfrm>
          </p:grpSpPr>
          <p:sp>
            <p:nvSpPr>
              <p:cNvPr id="234" name="Google Shape;288;p44"/>
              <p:cNvSpPr/>
              <p:nvPr/>
            </p:nvSpPr>
            <p:spPr>
              <a:xfrm>
                <a:off x="3063240" y="1672560"/>
                <a:ext cx="1570680" cy="1401840"/>
              </a:xfrm>
              <a:prstGeom prst="rect">
                <a:avLst/>
              </a:prstGeom>
              <a:solidFill>
                <a:srgbClr val="d9ead3"/>
              </a:solidFill>
              <a:ln w="28575">
                <a:solidFill>
                  <a:srgbClr val="93c47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Google Shape;289;p44"/>
              <p:cNvSpPr/>
              <p:nvPr/>
            </p:nvSpPr>
            <p:spPr>
              <a:xfrm>
                <a:off x="3250080" y="1860840"/>
                <a:ext cx="1197720" cy="45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ru" sz="1800" spc="-1" strike="noStrike">
                    <a:solidFill>
                      <a:srgbClr val="000000"/>
                    </a:solidFill>
                    <a:latin typeface="Lato"/>
                    <a:ea typeface="Lato"/>
                  </a:rPr>
                  <a:t>ML model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36" name="Google Shape;290;p44"/>
            <p:cNvSpPr/>
            <p:nvPr/>
          </p:nvSpPr>
          <p:spPr>
            <a:xfrm>
              <a:off x="3032280" y="2419200"/>
              <a:ext cx="160164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ru" sz="1800" spc="-1" strike="noStrike">
                  <a:solidFill>
                    <a:srgbClr val="000000"/>
                  </a:solidFill>
                  <a:latin typeface="Lato"/>
                  <a:ea typeface="Lato"/>
                </a:rPr>
                <a:t>до обучения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37" name="Google Shape;291;p44"/>
          <p:cNvSpPr/>
          <p:nvPr/>
        </p:nvSpPr>
        <p:spPr>
          <a:xfrm flipH="1" rot="10800000">
            <a:off x="1863000" y="2266200"/>
            <a:ext cx="1169280" cy="21528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8" name="Google Shape;292;p44"/>
          <p:cNvGrpSpPr/>
          <p:nvPr/>
        </p:nvGrpSpPr>
        <p:grpSpPr>
          <a:xfrm>
            <a:off x="5279400" y="1672560"/>
            <a:ext cx="1601640" cy="1401840"/>
            <a:chOff x="5279400" y="1672560"/>
            <a:chExt cx="1601640" cy="1401840"/>
          </a:xfrm>
        </p:grpSpPr>
        <p:grpSp>
          <p:nvGrpSpPr>
            <p:cNvPr id="239" name="Google Shape;293;p44"/>
            <p:cNvGrpSpPr/>
            <p:nvPr/>
          </p:nvGrpSpPr>
          <p:grpSpPr>
            <a:xfrm>
              <a:off x="5310360" y="1672560"/>
              <a:ext cx="1570680" cy="1401840"/>
              <a:chOff x="5310360" y="1672560"/>
              <a:chExt cx="1570680" cy="1401840"/>
            </a:xfrm>
          </p:grpSpPr>
          <p:sp>
            <p:nvSpPr>
              <p:cNvPr id="240" name="Google Shape;294;p44"/>
              <p:cNvSpPr/>
              <p:nvPr/>
            </p:nvSpPr>
            <p:spPr>
              <a:xfrm>
                <a:off x="5310360" y="1672560"/>
                <a:ext cx="1570680" cy="1401840"/>
              </a:xfrm>
              <a:prstGeom prst="rect">
                <a:avLst/>
              </a:prstGeom>
              <a:solidFill>
                <a:srgbClr val="d9ead3"/>
              </a:solidFill>
              <a:ln w="28575">
                <a:solidFill>
                  <a:srgbClr val="93c47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295;p44"/>
              <p:cNvSpPr/>
              <p:nvPr/>
            </p:nvSpPr>
            <p:spPr>
              <a:xfrm>
                <a:off x="5497200" y="1860840"/>
                <a:ext cx="1197720" cy="45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ru" sz="1800" spc="-1" strike="noStrike">
                    <a:solidFill>
                      <a:srgbClr val="000000"/>
                    </a:solidFill>
                    <a:latin typeface="Lato"/>
                    <a:ea typeface="Lato"/>
                  </a:rPr>
                  <a:t>ML model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42" name="Google Shape;296;p44"/>
            <p:cNvSpPr/>
            <p:nvPr/>
          </p:nvSpPr>
          <p:spPr>
            <a:xfrm>
              <a:off x="5279400" y="2419200"/>
              <a:ext cx="160164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ru" sz="1800" spc="-1" strike="noStrike">
                  <a:solidFill>
                    <a:srgbClr val="000000"/>
                  </a:solidFill>
                  <a:latin typeface="Lato"/>
                  <a:ea typeface="Lato"/>
                </a:rPr>
                <a:t>обученная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3" name="Google Shape;297;p44"/>
          <p:cNvSpPr/>
          <p:nvPr/>
        </p:nvSpPr>
        <p:spPr>
          <a:xfrm>
            <a:off x="6990480" y="3644280"/>
            <a:ext cx="782640" cy="395640"/>
          </a:xfrm>
          <a:prstGeom prst="rect">
            <a:avLst/>
          </a:prstGeom>
          <a:noFill/>
          <a:ln w="28575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X_test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Google Shape;298;p44"/>
          <p:cNvSpPr/>
          <p:nvPr/>
        </p:nvSpPr>
        <p:spPr>
          <a:xfrm flipH="1" rot="5400000">
            <a:off x="6453360" y="2716920"/>
            <a:ext cx="569160" cy="1285560"/>
          </a:xfrm>
          <a:prstGeom prst="curvedConnector3">
            <a:avLst>
              <a:gd name="adj1" fmla="val 50007"/>
            </a:avLst>
          </a:prstGeom>
          <a:noFill/>
          <a:ln w="19050">
            <a:solidFill>
              <a:srgbClr val="d5a6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299;p44"/>
          <p:cNvSpPr/>
          <p:nvPr/>
        </p:nvSpPr>
        <p:spPr>
          <a:xfrm>
            <a:off x="7572600" y="2173320"/>
            <a:ext cx="1169280" cy="395640"/>
          </a:xfrm>
          <a:prstGeom prst="rect">
            <a:avLst/>
          </a:prstGeom>
          <a:noFill/>
          <a:ln w="28575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y_predicted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6" name="Google Shape;300;p44"/>
          <p:cNvSpPr/>
          <p:nvPr/>
        </p:nvSpPr>
        <p:spPr>
          <a:xfrm>
            <a:off x="6881400" y="2373480"/>
            <a:ext cx="690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dd7e6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301;p44"/>
          <p:cNvSpPr/>
          <p:nvPr/>
        </p:nvSpPr>
        <p:spPr>
          <a:xfrm>
            <a:off x="4722480" y="2250360"/>
            <a:ext cx="484200" cy="215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e5cd"/>
          </a:solidFill>
          <a:ln w="1905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что если просто запомнить все ответы?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EC28D3-1D30-4ED5-B79E-D6DB91A02FB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Перерыв ⟶ k-NN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A37B96E-5F60-4A43-9F3D-FF512661B059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A66D273-63D7-4AB3-BFAD-989BAF9882F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71" name="Google Shape;140;p26" descr=""/>
          <p:cNvPicPr/>
          <p:nvPr/>
        </p:nvPicPr>
        <p:blipFill>
          <a:blip r:embed="rId1"/>
          <a:srcRect l="0" t="59130" r="0" b="0"/>
          <a:stretch/>
        </p:blipFill>
        <p:spPr>
          <a:xfrm>
            <a:off x="2525760" y="1902600"/>
            <a:ext cx="4092120" cy="197676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141;p26"/>
          <p:cNvSpPr/>
          <p:nvPr/>
        </p:nvSpPr>
        <p:spPr>
          <a:xfrm>
            <a:off x="2752920" y="1251000"/>
            <a:ext cx="349272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Машинное обучение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 поиска ближайшего соседа (nearest neighbour)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8A549E7-454D-461F-B55E-E00FF513773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4" name="Google Shape;320;p47" descr=""/>
          <p:cNvPicPr/>
          <p:nvPr/>
        </p:nvPicPr>
        <p:blipFill>
          <a:blip r:embed="rId1"/>
          <a:srcRect l="2868" t="40732" r="44669" b="0"/>
          <a:stretch/>
        </p:blipFill>
        <p:spPr>
          <a:xfrm>
            <a:off x="159840" y="1460880"/>
            <a:ext cx="4312800" cy="274068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321;p47" descr=""/>
          <p:cNvPicPr/>
          <p:nvPr/>
        </p:nvPicPr>
        <p:blipFill>
          <a:blip r:embed="rId2"/>
          <a:srcRect l="7546" t="0" r="20642" b="0"/>
          <a:stretch/>
        </p:blipFill>
        <p:spPr>
          <a:xfrm>
            <a:off x="4848840" y="1359720"/>
            <a:ext cx="4158360" cy="23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 поиска ближайшего соседа (nearest neighbour)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0C9EC7-701A-4A1F-B1D8-06CD5DF97B8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8" name="Google Shape;328;p48" descr=""/>
          <p:cNvPicPr/>
          <p:nvPr/>
        </p:nvPicPr>
        <p:blipFill>
          <a:blip r:embed="rId1"/>
          <a:srcRect l="0" t="40732" r="44668" b="0"/>
          <a:stretch/>
        </p:blipFill>
        <p:spPr>
          <a:xfrm>
            <a:off x="23040" y="1479600"/>
            <a:ext cx="4548600" cy="274068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329;p48" descr=""/>
          <p:cNvPicPr/>
          <p:nvPr/>
        </p:nvPicPr>
        <p:blipFill>
          <a:blip r:embed="rId2"/>
          <a:srcRect l="34706" t="28609" r="34080" b="15912"/>
          <a:stretch/>
        </p:blipFill>
        <p:spPr>
          <a:xfrm>
            <a:off x="2078640" y="1204920"/>
            <a:ext cx="3290040" cy="329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сделать получше?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F5A7965-2FCF-4621-BC1A-10124A06769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сделать получше? ⟶ k-ближайших соседей (k-NN)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395BFC-580C-47E0-B295-3E02F878D35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4" name="Google Shape;342;p50" descr=""/>
          <p:cNvPicPr/>
          <p:nvPr/>
        </p:nvPicPr>
        <p:blipFill>
          <a:blip r:embed="rId1"/>
          <a:stretch/>
        </p:blipFill>
        <p:spPr>
          <a:xfrm>
            <a:off x="3368880" y="1234080"/>
            <a:ext cx="5209920" cy="342864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343;p50"/>
          <p:cNvSpPr/>
          <p:nvPr/>
        </p:nvSpPr>
        <p:spPr>
          <a:xfrm>
            <a:off x="253800" y="1386000"/>
            <a:ext cx="3332520" cy="23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Плюсы: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Простой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подходящая задача, то работает хорошо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Минусы: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Долгий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Нужны </a:t>
            </a: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хорошие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признаки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Предобработка данных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778F6F-069F-43F8-A668-77887978FAE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8" name="Google Shape;350;p51" descr=""/>
          <p:cNvPicPr/>
          <p:nvPr/>
        </p:nvPicPr>
        <p:blipFill>
          <a:blip r:embed="rId1"/>
          <a:stretch/>
        </p:blipFill>
        <p:spPr>
          <a:xfrm>
            <a:off x="831960" y="1081080"/>
            <a:ext cx="7479720" cy="344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Сложность моделей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78DB1DE-D4BD-48D5-8A5F-11C372887B2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Сложность моделей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1AB7FF-99B1-4BF6-8FFC-A29F3274F4D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3" name="Google Shape;363;p53" descr=""/>
          <p:cNvPicPr/>
          <p:nvPr/>
        </p:nvPicPr>
        <p:blipFill>
          <a:blip r:embed="rId1"/>
          <a:stretch/>
        </p:blipFill>
        <p:spPr>
          <a:xfrm>
            <a:off x="3699000" y="1322640"/>
            <a:ext cx="5103360" cy="323712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64;p53" descr=""/>
          <p:cNvPicPr/>
          <p:nvPr/>
        </p:nvPicPr>
        <p:blipFill>
          <a:blip r:embed="rId2"/>
          <a:stretch/>
        </p:blipFill>
        <p:spPr>
          <a:xfrm>
            <a:off x="272160" y="2157840"/>
            <a:ext cx="3158640" cy="238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Классификация и регрессия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365CC3-2430-4E04-B841-677944DEBCC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выбрать k?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B58F71-DDD4-4D07-939A-8D97C22D934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выбрать k? train-test split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85E0D1-217A-4270-9076-E0F6A20F700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81" name="Google Shape;383;p56" descr=""/>
          <p:cNvPicPr/>
          <p:nvPr/>
        </p:nvPicPr>
        <p:blipFill>
          <a:blip r:embed="rId1"/>
          <a:stretch/>
        </p:blipFill>
        <p:spPr>
          <a:xfrm>
            <a:off x="131400" y="1627200"/>
            <a:ext cx="3553560" cy="204156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384;p56" descr=""/>
          <p:cNvPicPr/>
          <p:nvPr/>
        </p:nvPicPr>
        <p:blipFill>
          <a:blip r:embed="rId2"/>
          <a:stretch/>
        </p:blipFill>
        <p:spPr>
          <a:xfrm>
            <a:off x="3802320" y="1246320"/>
            <a:ext cx="5153760" cy="315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План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AC7C06-2590-4CCA-9BBD-97BE541B224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5" name="Google Shape;148;p27"/>
          <p:cNvSpPr/>
          <p:nvPr/>
        </p:nvSpPr>
        <p:spPr>
          <a:xfrm>
            <a:off x="421920" y="1557360"/>
            <a:ext cx="4435200" cy="31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Введение в машинное обучение. k-NN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Логистическая регрессия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Кластеризация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Деревья решений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Ансамбли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Отбор и создание признаков. Подбор гиперпараметров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Введение в нейронные сети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Google Shape;149;p27"/>
          <p:cNvSpPr/>
          <p:nvPr/>
        </p:nvSpPr>
        <p:spPr>
          <a:xfrm>
            <a:off x="4892760" y="1793880"/>
            <a:ext cx="3905640" cy="23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Обучение нейронных сетей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Сверточные нейронные сети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Продвинутое обучение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Transfer learning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Explainability и interpretability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Работа с последовательностями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439668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Метрики качества классификации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ldNum" idx="3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626221-70F8-444B-8D0E-BCEAE20FAE8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5" name="Google Shape;391;p57"/>
          <p:cNvSpPr/>
          <p:nvPr/>
        </p:nvSpPr>
        <p:spPr>
          <a:xfrm>
            <a:off x="261000" y="1431000"/>
            <a:ext cx="4865400" cy="34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Обычный год в обычном терапевтическом отделении обычной больницы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Определение болезни, которая жутким клеймом падёт на каждого, кому поставили такой диагноз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Определение опасной и очень заразной болезни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439668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Метрики качества регрессии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Num" idx="3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DFAF1F4-3AEF-40C4-86B0-C5F6CF9B713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8" name="Google Shape;398;p58"/>
          <p:cNvSpPr/>
          <p:nvPr/>
        </p:nvSpPr>
        <p:spPr>
          <a:xfrm>
            <a:off x="729360" y="1506960"/>
            <a:ext cx="255024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MSE, MAE, R</a:t>
            </a:r>
            <a:r>
              <a:rPr b="0" lang="ru" sz="2000" spc="-1" strike="noStrike" baseline="30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Ближе к делу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6C3815-5AC4-418F-9138-31AD5F93CFF0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хорошо бы знать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9F8B6B3-688A-4735-AA11-3298CC5EA98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1" name="Google Shape;187;p32"/>
          <p:cNvSpPr/>
          <p:nvPr/>
        </p:nvSpPr>
        <p:spPr>
          <a:xfrm>
            <a:off x="542160" y="1581840"/>
            <a:ext cx="8520120" cy="275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Питон с его классами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Чуть-чуть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линейной алгебры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Чуть-чуть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матанализа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2" name="Google Shape;188;p32" descr=""/>
          <p:cNvPicPr/>
          <p:nvPr/>
        </p:nvPicPr>
        <p:blipFill>
          <a:blip r:embed="rId1"/>
          <a:stretch/>
        </p:blipFill>
        <p:spPr>
          <a:xfrm>
            <a:off x="3246480" y="1504440"/>
            <a:ext cx="3111480" cy="57240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189;p32" descr=""/>
          <p:cNvPicPr/>
          <p:nvPr/>
        </p:nvPicPr>
        <p:blipFill>
          <a:blip r:embed="rId2"/>
          <a:stretch/>
        </p:blipFill>
        <p:spPr>
          <a:xfrm>
            <a:off x="3857400" y="2160360"/>
            <a:ext cx="2898360" cy="101988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190;p32" descr=""/>
          <p:cNvPicPr/>
          <p:nvPr/>
        </p:nvPicPr>
        <p:blipFill>
          <a:blip r:embed="rId3"/>
          <a:stretch/>
        </p:blipFill>
        <p:spPr>
          <a:xfrm>
            <a:off x="3589200" y="3180600"/>
            <a:ext cx="3434760" cy="120816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191;p32"/>
          <p:cNvSpPr/>
          <p:nvPr/>
        </p:nvSpPr>
        <p:spPr>
          <a:xfrm>
            <a:off x="6400440" y="1562760"/>
            <a:ext cx="23641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(а еще numpy и pandas)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Распознавание изображений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F64168-D719-466F-A660-943D17726C5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8" name="Google Shape;198;p33" descr=""/>
          <p:cNvPicPr/>
          <p:nvPr/>
        </p:nvPicPr>
        <p:blipFill>
          <a:blip r:embed="rId1"/>
          <a:srcRect l="26278" t="14183" r="0" b="0"/>
          <a:stretch/>
        </p:blipFill>
        <p:spPr>
          <a:xfrm>
            <a:off x="2068200" y="1264680"/>
            <a:ext cx="5007240" cy="327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Распознавание речи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8A0D94-2960-4EF5-A63E-424DF8E5AEF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1" name="Google Shape;205;p34" descr=""/>
          <p:cNvPicPr/>
          <p:nvPr/>
        </p:nvPicPr>
        <p:blipFill>
          <a:blip r:embed="rId1"/>
          <a:srcRect l="26490" t="15108" r="6086" b="7441"/>
          <a:stretch/>
        </p:blipFill>
        <p:spPr>
          <a:xfrm>
            <a:off x="2282040" y="1409040"/>
            <a:ext cx="4579560" cy="295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Машинный перевод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C783F2-7273-4F94-A436-F26B4F9D9CD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4" name="Google Shape;212;p35" descr=""/>
          <p:cNvPicPr/>
          <p:nvPr/>
        </p:nvPicPr>
        <p:blipFill>
          <a:blip r:embed="rId1"/>
          <a:srcRect l="30507" t="18051" r="0" b="10213"/>
          <a:stretch/>
        </p:blipFill>
        <p:spPr>
          <a:xfrm>
            <a:off x="3373920" y="1218960"/>
            <a:ext cx="5411520" cy="3142080"/>
          </a:xfrm>
          <a:prstGeom prst="rect">
            <a:avLst/>
          </a:prstGeom>
          <a:ln w="0">
            <a:noFill/>
          </a:ln>
        </p:spPr>
      </p:pic>
      <p:sp>
        <p:nvSpPr>
          <p:cNvPr id="195" name="Google Shape;213;p35"/>
          <p:cNvSpPr/>
          <p:nvPr/>
        </p:nvSpPr>
        <p:spPr>
          <a:xfrm>
            <a:off x="338040" y="4593960"/>
            <a:ext cx="1059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статья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Веб-поиск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22025B-A545-48F4-BD53-AD9F6CCDCEB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5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8" name="Google Shape;220;p36"/>
          <p:cNvSpPr/>
          <p:nvPr/>
        </p:nvSpPr>
        <p:spPr>
          <a:xfrm>
            <a:off x="2757600" y="2900160"/>
            <a:ext cx="4182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https://habr.com/ru/company/yandex/blog/336094/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9" name="Google Shape;221;p36" descr=""/>
          <p:cNvPicPr/>
          <p:nvPr/>
        </p:nvPicPr>
        <p:blipFill>
          <a:blip r:embed="rId2"/>
          <a:srcRect l="0" t="37283" r="0" b="26306"/>
          <a:stretch/>
        </p:blipFill>
        <p:spPr>
          <a:xfrm>
            <a:off x="1801800" y="1646280"/>
            <a:ext cx="5540040" cy="113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2023-09-19T19:28:51Z</dcterms:modified>
  <cp:revision>3</cp:revision>
  <dc:subject/>
  <dc:title/>
</cp:coreProperties>
</file>